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1"/>
  </p:notes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4" r:id="rId19"/>
    <p:sldId id="275" r:id="rId20"/>
    <p:sldId id="269" r:id="rId22"/>
  </p:sldIdLst>
  <p:sldSz cx="12192000" cy="6858000"/>
  <p:notesSz cx="6858000" cy="9144000"/>
  <p:embeddedFontLst>
    <p:embeddedFont>
      <p:font typeface="SimSun" panose="02010600030101010101" pitchFamily="2" charset="-122"/>
      <p:regular r:id="rId27"/>
    </p:embeddedFont>
    <p:embeddedFont>
      <p:font typeface="LiSu" panose="02010509060101010101" pitchFamily="49" charset="-122"/>
      <p:regular r:id="rId28"/>
    </p:embeddedFont>
    <p:embeddedFont>
      <p:font typeface="DengXian" panose="02010600030101010101" charset="-122"/>
      <p:regular r:id="rId29"/>
    </p:embeddedFont>
    <p:embeddedFont>
      <p:font typeface="Rockwell Condensed" panose="02060603050405020104" charset="0"/>
      <p:regular r:id="rId30"/>
      <p:bold r:id="rId31"/>
    </p:embeddedFont>
    <p:embeddedFont>
      <p:font typeface="FZYaoTi" panose="02010601030101010101" charset="-122"/>
      <p:regular r:id="rId32"/>
    </p:embeddedFont>
    <p:embeddedFont>
      <p:font typeface="Rockwell" panose="02060603020205020403" charset="0"/>
      <p:regular r:id="rId33"/>
      <p:bold r:id="rId34"/>
      <p:italic r:id="rId35"/>
      <p:boldItalic r:id="rId36"/>
    </p:embeddedFont>
    <p:embeddedFont>
      <p:font typeface="Calibri" panose="020F0502020204030204" charset="0"/>
      <p:regular r:id="rId37"/>
      <p:bold r:id="rId38"/>
      <p:italic r:id="rId39"/>
      <p:boldItalic r:id="rId40"/>
    </p:embeddedFont>
  </p:embeddedFontLst>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USOFT" initials="N"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4EFF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1.xml"/><Relationship Id="rId40" Type="http://schemas.openxmlformats.org/officeDocument/2006/relationships/font" Target="fonts/font14.fntdata"/><Relationship Id="rId4" Type="http://schemas.openxmlformats.org/officeDocument/2006/relationships/slide" Target="slides/slide2.xml"/><Relationship Id="rId39" Type="http://schemas.openxmlformats.org/officeDocument/2006/relationships/font" Target="fonts/font13.fntdata"/><Relationship Id="rId38" Type="http://schemas.openxmlformats.org/officeDocument/2006/relationships/font" Target="fonts/font12.fntdata"/><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commentAuthors" Target="commentAuthors.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4317064-9559-452C-B8FD-17BDBB116C02}" type="slidenum">
              <a:rPr lang="zh-CN" altLang="en-US" smtClean="0">
                <a:solidFill>
                  <a:prstClr val="black"/>
                </a:solidFill>
                <a:latin typeface="DengXian" panose="02010600030101010101" charset="-122"/>
              </a:rPr>
            </a:fld>
            <a:endParaRPr lang="zh-CN" altLang="en-US">
              <a:solidFill>
                <a:prstClr val="black"/>
              </a:solidFill>
              <a:latin typeface="DengXian" panose="02010600030101010101"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0"/>
            <a:ext cx="12192000" cy="1179288"/>
          </a:xfrm>
          <a:prstGeom prst="rect">
            <a:avLst/>
          </a:prstGeom>
        </p:spPr>
        <p:txBody>
          <a:bodyPr anchor="ctr"/>
          <a:lstStyle>
            <a:lvl1pPr algn="l">
              <a:defRPr>
                <a:solidFill>
                  <a:schemeClr val="tx1">
                    <a:lumMod val="75000"/>
                    <a:lumOff val="25000"/>
                  </a:schemeClr>
                </a:solidFill>
                <a:latin typeface="Arial" panose="020B0604020202020204" pitchFamily="34" charset="0"/>
                <a:cs typeface="Arial" panose="020B0604020202020204" pitchFamily="34" charset="0"/>
              </a:defRPr>
            </a:lvl1pPr>
          </a:lstStyle>
          <a:p>
            <a:r>
              <a:rPr lang="en-US" altLang="ko-KR" dirty="0"/>
              <a:t> Free PPT _ Click to add title</a:t>
            </a:r>
            <a:endParaRPr lang="ko-KR" altLang="en-US" dirty="0"/>
          </a:p>
        </p:txBody>
      </p:sp>
      <p:sp>
        <p:nvSpPr>
          <p:cNvPr id="4" name="Content Placeholder 2"/>
          <p:cNvSpPr>
            <a:spLocks noGrp="1"/>
          </p:cNvSpPr>
          <p:nvPr>
            <p:ph idx="1"/>
          </p:nvPr>
        </p:nvSpPr>
        <p:spPr>
          <a:xfrm>
            <a:off x="527381" y="1316766"/>
            <a:ext cx="11329259" cy="614197"/>
          </a:xfrm>
          <a:prstGeom prst="rect">
            <a:avLst/>
          </a:prstGeom>
        </p:spPr>
        <p:txBody>
          <a:bodyPr anchor="ctr"/>
          <a:lstStyle>
            <a:lvl1pPr marL="0" indent="0">
              <a:buNone/>
              <a:defRPr sz="2665">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endParaRPr lang="en-US" altLang="ko-KR" dirty="0"/>
          </a:p>
        </p:txBody>
      </p:sp>
      <p:sp>
        <p:nvSpPr>
          <p:cNvPr id="5" name="Content Placeholder 2"/>
          <p:cNvSpPr>
            <a:spLocks noGrp="1"/>
          </p:cNvSpPr>
          <p:nvPr>
            <p:ph idx="10"/>
          </p:nvPr>
        </p:nvSpPr>
        <p:spPr>
          <a:xfrm>
            <a:off x="541173" y="2218994"/>
            <a:ext cx="11329259" cy="3994316"/>
          </a:xfrm>
          <a:prstGeom prst="rect">
            <a:avLst/>
          </a:prstGeom>
        </p:spPr>
        <p:txBody>
          <a:bodyPr lIns="396000" anchor="t"/>
          <a:lstStyle>
            <a:lvl1pPr marL="0" indent="0">
              <a:buNone/>
              <a:defRPr sz="1865">
                <a:solidFill>
                  <a:schemeClr val="tx1">
                    <a:lumMod val="75000"/>
                    <a:lumOff val="25000"/>
                  </a:schemeClr>
                </a:solidFill>
                <a:latin typeface="Arial" panose="020B0604020202020204" pitchFamily="34" charset="0"/>
                <a:cs typeface="Arial" panose="020B0604020202020204" pitchFamily="34" charset="0"/>
              </a:defRPr>
            </a:lvl1pPr>
          </a:lstStyle>
          <a:p>
            <a:pPr lvl="0"/>
            <a:r>
              <a:rPr lang="en-US" altLang="ko-KR" dirty="0"/>
              <a:t>Click to edit Master text styles</a:t>
            </a:r>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DA16AA21-1863-4931-97CB-99D0A168701B}"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3772C379-9A7C-4C87-A116-CBE9F58B04C5}" type="datetimeFigureOut">
              <a:rPr lang="en-US" dirty="0"/>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microsoft.com/office/2007/relationships/hdphoto" Target="../media/image4.wdp"/><Relationship Id="rId13" Type="http://schemas.openxmlformats.org/officeDocument/2006/relationships/image" Target="../media/image5.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pPr>
              <a:lnSpc>
                <a:spcPct val="85000"/>
              </a:lnSpc>
            </a:pPr>
            <a:r>
              <a:rPr lang="en-US" altLang="zh-CN" sz="8000" b="1" cap="none" dirty="0"/>
              <a:t>The Relational Database Model</a:t>
            </a:r>
            <a:endParaRPr lang="zh-CN" altLang="en-US" sz="8000" b="1" cap="non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8" y="267810"/>
            <a:ext cx="10058400" cy="996696"/>
          </a:xfrm>
        </p:spPr>
        <p:txBody>
          <a:bodyPr/>
          <a:lstStyle/>
          <a:p>
            <a:r>
              <a:rPr lang="en-US" altLang="zh-CN" dirty="0" smtClean="0"/>
              <a:t>UNION </a:t>
            </a:r>
            <a:endParaRPr lang="zh-CN" altLang="en-US"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a:xfrm>
            <a:off x="1069848" y="1264506"/>
            <a:ext cx="10661904" cy="4050792"/>
          </a:xfrm>
        </p:spPr>
        <p:txBody>
          <a:bodyPr/>
          <a:lstStyle/>
          <a:p>
            <a:r>
              <a:rPr lang="en-US" altLang="zh-CN" sz="2400" dirty="0" smtClean="0"/>
              <a:t>Combines </a:t>
            </a:r>
            <a:r>
              <a:rPr lang="en-US" altLang="zh-CN" sz="2400" dirty="0"/>
              <a:t>all rows from two tables, excluding duplicate rows. </a:t>
            </a:r>
            <a:endParaRPr lang="en-US" altLang="zh-CN" sz="2400" dirty="0" smtClean="0"/>
          </a:p>
          <a:p>
            <a:r>
              <a:rPr lang="en-US" altLang="zh-CN" sz="2400" dirty="0" smtClean="0"/>
              <a:t>The </a:t>
            </a:r>
            <a:r>
              <a:rPr lang="en-US" altLang="zh-CN" sz="2400" dirty="0"/>
              <a:t>tables must have the same </a:t>
            </a:r>
            <a:r>
              <a:rPr lang="en-US" altLang="zh-CN" sz="2400" dirty="0" smtClean="0"/>
              <a:t>attribute characteristics </a:t>
            </a:r>
            <a:r>
              <a:rPr lang="en-US" altLang="zh-CN" sz="2400" dirty="0"/>
              <a:t>(the columns and domains must be compatible</a:t>
            </a:r>
            <a:r>
              <a:rPr lang="en-US" altLang="zh-CN" sz="2400" dirty="0" smtClean="0"/>
              <a:t>).</a:t>
            </a:r>
            <a:endParaRPr lang="en-US" altLang="zh-CN" sz="2400" dirty="0" smtClean="0"/>
          </a:p>
          <a:p>
            <a:endParaRPr lang="zh-CN" altLang="en-US" dirty="0"/>
          </a:p>
        </p:txBody>
      </p:sp>
      <p:pic>
        <p:nvPicPr>
          <p:cNvPr id="5" name="图片 4"/>
          <p:cNvPicPr>
            <a:picLocks noChangeAspect="1"/>
          </p:cNvPicPr>
          <p:nvPr/>
        </p:nvPicPr>
        <p:blipFill>
          <a:blip r:embed="rId1"/>
          <a:stretch>
            <a:fillRect/>
          </a:stretch>
        </p:blipFill>
        <p:spPr>
          <a:xfrm>
            <a:off x="382524" y="2695340"/>
            <a:ext cx="11433048" cy="3467089"/>
          </a:xfrm>
          <a:prstGeom prst="rect">
            <a:avLst/>
          </a:prstGeom>
        </p:spPr>
      </p:pic>
      <p:sp>
        <p:nvSpPr>
          <p:cNvPr id="4" name="文本框 3"/>
          <p:cNvSpPr txBox="1"/>
          <p:nvPr/>
        </p:nvSpPr>
        <p:spPr>
          <a:xfrm>
            <a:off x="3390265" y="5474970"/>
            <a:ext cx="5277485" cy="1014730"/>
          </a:xfrm>
          <a:prstGeom prst="rect">
            <a:avLst/>
          </a:prstGeom>
          <a:solidFill>
            <a:srgbClr val="00B0F0"/>
          </a:solidFill>
        </p:spPr>
        <p:txBody>
          <a:bodyPr wrap="square" rtlCol="0">
            <a:spAutoFit/>
          </a:bodyPr>
          <a:p>
            <a:r>
              <a:rPr lang="zh-CN" altLang="en-US" sz="2000"/>
              <a:t>SELECT `CourseID` FROM `course table` </a:t>
            </a:r>
            <a:endParaRPr lang="zh-CN" altLang="en-US" sz="2000"/>
          </a:p>
          <a:p>
            <a:r>
              <a:rPr lang="zh-CN" altLang="en-US" sz="2000"/>
              <a:t>union </a:t>
            </a:r>
            <a:endParaRPr lang="zh-CN" altLang="en-US" sz="2000"/>
          </a:p>
          <a:p>
            <a:r>
              <a:rPr lang="zh-CN" altLang="en-US" sz="2000"/>
              <a:t>SELECT </a:t>
            </a:r>
            <a:r>
              <a:rPr lang="en-US" altLang="zh-CN" sz="2000"/>
              <a:t>`</a:t>
            </a:r>
            <a:r>
              <a:rPr lang="zh-CN" altLang="en-US" sz="2000"/>
              <a:t>Sid</a:t>
            </a:r>
            <a:r>
              <a:rPr lang="en-US" altLang="zh-CN" sz="2000"/>
              <a:t>`</a:t>
            </a:r>
            <a:r>
              <a:rPr lang="zh-CN" altLang="en-US" sz="2000"/>
              <a:t> FROM `student table`;</a:t>
            </a:r>
            <a:endParaRPr lang="zh-CN"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8" y="267810"/>
            <a:ext cx="10058400" cy="996696"/>
          </a:xfrm>
        </p:spPr>
        <p:txBody>
          <a:bodyPr/>
          <a:lstStyle/>
          <a:p>
            <a:r>
              <a:rPr lang="en-US" altLang="zh-CN" dirty="0"/>
              <a:t>INTERSECT </a:t>
            </a:r>
            <a:endParaRPr lang="zh-CN" altLang="en-US"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a:xfrm>
            <a:off x="601853" y="1042637"/>
            <a:ext cx="10661904" cy="4050792"/>
          </a:xfrm>
        </p:spPr>
        <p:txBody>
          <a:bodyPr/>
          <a:lstStyle/>
          <a:p>
            <a:r>
              <a:rPr lang="en-US" altLang="zh-CN" sz="2400" dirty="0" smtClean="0"/>
              <a:t>Yields </a:t>
            </a:r>
            <a:r>
              <a:rPr lang="en-US" altLang="zh-CN" sz="2400" dirty="0"/>
              <a:t>only the rows that appear in both tables.</a:t>
            </a:r>
            <a:endParaRPr lang="zh-CN" altLang="en-US" dirty="0"/>
          </a:p>
        </p:txBody>
      </p:sp>
      <p:pic>
        <p:nvPicPr>
          <p:cNvPr id="4" name="图片 3"/>
          <p:cNvPicPr>
            <a:picLocks noChangeAspect="1"/>
          </p:cNvPicPr>
          <p:nvPr/>
        </p:nvPicPr>
        <p:blipFill>
          <a:blip r:embed="rId1"/>
          <a:stretch>
            <a:fillRect/>
          </a:stretch>
        </p:blipFill>
        <p:spPr>
          <a:xfrm>
            <a:off x="240734" y="2022458"/>
            <a:ext cx="11717898" cy="3071004"/>
          </a:xfrm>
          <a:prstGeom prst="rect">
            <a:avLst/>
          </a:prstGeom>
        </p:spPr>
      </p:pic>
      <p:sp>
        <p:nvSpPr>
          <p:cNvPr id="5" name="文本框 4"/>
          <p:cNvSpPr txBox="1"/>
          <p:nvPr/>
        </p:nvSpPr>
        <p:spPr>
          <a:xfrm>
            <a:off x="3910330" y="1558925"/>
            <a:ext cx="7852410" cy="1568450"/>
          </a:xfrm>
          <a:prstGeom prst="rect">
            <a:avLst/>
          </a:prstGeom>
          <a:solidFill>
            <a:srgbClr val="00B0F0"/>
          </a:solidFill>
        </p:spPr>
        <p:txBody>
          <a:bodyPr wrap="square" rtlCol="0">
            <a:spAutoFit/>
          </a:bodyPr>
          <a:p>
            <a:r>
              <a:rPr sz="3200"/>
              <a:t>MySQL Workbench does not support the INTERSECT operator (for personalized user recommendations).</a:t>
            </a:r>
            <a:endParaRPr sz="3200"/>
          </a:p>
        </p:txBody>
      </p:sp>
      <p:sp>
        <p:nvSpPr>
          <p:cNvPr id="6" name="文本框 5"/>
          <p:cNvSpPr txBox="1"/>
          <p:nvPr/>
        </p:nvSpPr>
        <p:spPr>
          <a:xfrm>
            <a:off x="4076700" y="4643120"/>
            <a:ext cx="6741160" cy="1753235"/>
          </a:xfrm>
          <a:prstGeom prst="rect">
            <a:avLst/>
          </a:prstGeom>
          <a:solidFill>
            <a:schemeClr val="tx2">
              <a:lumMod val="20000"/>
              <a:lumOff val="80000"/>
            </a:schemeClr>
          </a:solidFill>
        </p:spPr>
        <p:txBody>
          <a:bodyPr wrap="square" rtlCol="0">
            <a:spAutoFit/>
          </a:bodyPr>
          <a:p>
            <a:r>
              <a:rPr lang="zh-CN" altLang="en-US"/>
              <a:t>use school;</a:t>
            </a:r>
            <a:endParaRPr lang="zh-CN" altLang="en-US"/>
          </a:p>
          <a:p>
            <a:r>
              <a:rPr lang="zh-CN" altLang="en-US"/>
              <a:t>SELECT * FROM `student table`</a:t>
            </a:r>
            <a:endParaRPr lang="zh-CN" altLang="en-US"/>
          </a:p>
          <a:p>
            <a:r>
              <a:rPr lang="zh-CN" altLang="en-US"/>
              <a:t>where `student table`.Sid in ( select Sid from `enroll table` E1 join `enroll table` E2 using (Sid)</a:t>
            </a:r>
            <a:endParaRPr lang="zh-CN" altLang="en-US"/>
          </a:p>
          <a:p>
            <a:r>
              <a:rPr lang="zh-CN" altLang="en-US"/>
              <a:t> where E1.CourseID = 102 </a:t>
            </a:r>
            <a:endParaRPr lang="zh-CN" altLang="en-US"/>
          </a:p>
          <a:p>
            <a:r>
              <a:rPr lang="zh-CN" altLang="en-US"/>
              <a:t> AND E2.CourseID = 101);</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8" y="267810"/>
            <a:ext cx="10058400" cy="996696"/>
          </a:xfrm>
        </p:spPr>
        <p:txBody>
          <a:bodyPr/>
          <a:lstStyle/>
          <a:p>
            <a:r>
              <a:rPr lang="en-US" altLang="zh-CN" dirty="0"/>
              <a:t>DIFFERENCE </a:t>
            </a:r>
            <a:endParaRPr lang="zh-CN" altLang="en-US"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a:xfrm>
            <a:off x="1069848" y="1648554"/>
            <a:ext cx="10661904" cy="4050792"/>
          </a:xfrm>
        </p:spPr>
        <p:txBody>
          <a:bodyPr/>
          <a:lstStyle/>
          <a:p>
            <a:r>
              <a:rPr lang="en-US" altLang="zh-CN" sz="2400" dirty="0" smtClean="0"/>
              <a:t>Yields </a:t>
            </a:r>
            <a:r>
              <a:rPr lang="en-US" altLang="zh-CN" sz="2400" dirty="0"/>
              <a:t>all rows in one table that are not found in the other table; that is, it subtracts one </a:t>
            </a:r>
            <a:r>
              <a:rPr lang="en-US" altLang="zh-CN" sz="2400" dirty="0" smtClean="0"/>
              <a:t>table from </a:t>
            </a:r>
            <a:r>
              <a:rPr lang="en-US" altLang="zh-CN" sz="2400" dirty="0"/>
              <a:t>the other.</a:t>
            </a:r>
            <a:endParaRPr lang="zh-CN" altLang="en-US" dirty="0"/>
          </a:p>
        </p:txBody>
      </p:sp>
      <p:pic>
        <p:nvPicPr>
          <p:cNvPr id="5" name="图片 4"/>
          <p:cNvPicPr>
            <a:picLocks noChangeAspect="1"/>
          </p:cNvPicPr>
          <p:nvPr/>
        </p:nvPicPr>
        <p:blipFill>
          <a:blip r:embed="rId1"/>
          <a:stretch>
            <a:fillRect/>
          </a:stretch>
        </p:blipFill>
        <p:spPr>
          <a:xfrm>
            <a:off x="223139" y="2570017"/>
            <a:ext cx="11753088" cy="2753536"/>
          </a:xfrm>
          <a:prstGeom prst="rect">
            <a:avLst/>
          </a:prstGeom>
        </p:spPr>
      </p:pic>
      <p:sp>
        <p:nvSpPr>
          <p:cNvPr id="4" name="文本框 3"/>
          <p:cNvSpPr txBox="1"/>
          <p:nvPr/>
        </p:nvSpPr>
        <p:spPr>
          <a:xfrm>
            <a:off x="4987925" y="2373630"/>
            <a:ext cx="7203440" cy="1156335"/>
          </a:xfrm>
          <a:prstGeom prst="rect">
            <a:avLst/>
          </a:prstGeom>
          <a:solidFill>
            <a:srgbClr val="00B0F0"/>
          </a:solidFill>
        </p:spPr>
        <p:txBody>
          <a:bodyPr wrap="square" rtlCol="0">
            <a:noAutofit/>
          </a:bodyPr>
          <a:p>
            <a:r>
              <a:rPr sz="3200"/>
              <a:t>MySQL Workbench does not support the EXCEPT (or</a:t>
            </a:r>
            <a:r>
              <a:rPr lang="en-US" sz="3200"/>
              <a:t> </a:t>
            </a:r>
            <a:r>
              <a:rPr sz="3200"/>
              <a:t>difference) operator.</a:t>
            </a:r>
            <a:endParaRPr sz="3200"/>
          </a:p>
        </p:txBody>
      </p:sp>
      <p:sp>
        <p:nvSpPr>
          <p:cNvPr id="6" name="文本框 5"/>
          <p:cNvSpPr txBox="1"/>
          <p:nvPr/>
        </p:nvSpPr>
        <p:spPr>
          <a:xfrm>
            <a:off x="1996440" y="5323840"/>
            <a:ext cx="7892415" cy="1198880"/>
          </a:xfrm>
          <a:prstGeom prst="rect">
            <a:avLst/>
          </a:prstGeom>
          <a:solidFill>
            <a:schemeClr val="accent5">
              <a:lumMod val="20000"/>
              <a:lumOff val="80000"/>
            </a:schemeClr>
          </a:solidFill>
        </p:spPr>
        <p:txBody>
          <a:bodyPr wrap="square" rtlCol="0">
            <a:spAutoFit/>
          </a:bodyPr>
          <a:p>
            <a:r>
              <a:rPr lang="zh-CN" altLang="en-US"/>
              <a:t>use school;</a:t>
            </a:r>
            <a:endParaRPr lang="zh-CN" altLang="en-US"/>
          </a:p>
          <a:p>
            <a:r>
              <a:rPr lang="zh-CN" altLang="en-US"/>
              <a:t>SELECT * FROM `student table`</a:t>
            </a:r>
            <a:endParaRPr lang="zh-CN" altLang="en-US"/>
          </a:p>
          <a:p>
            <a:r>
              <a:rPr lang="zh-CN" altLang="en-US"/>
              <a:t>where `student table`.Sid not in (select Sid from `enroll table` where CourseID = 102);</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8" y="267810"/>
            <a:ext cx="10058400" cy="996696"/>
          </a:xfrm>
        </p:spPr>
        <p:txBody>
          <a:bodyPr/>
          <a:lstStyle/>
          <a:p>
            <a:r>
              <a:rPr lang="en-US" altLang="zh-CN" dirty="0" smtClean="0"/>
              <a:t>PRODUCT </a:t>
            </a:r>
            <a:endParaRPr lang="zh-CN" altLang="en-US" sz="4800"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a:xfrm>
            <a:off x="1069848" y="1264506"/>
            <a:ext cx="10661904" cy="4050792"/>
          </a:xfrm>
        </p:spPr>
        <p:txBody>
          <a:bodyPr/>
          <a:lstStyle/>
          <a:p>
            <a:r>
              <a:rPr lang="en-US" altLang="zh-CN" sz="2400" dirty="0" smtClean="0"/>
              <a:t>Yields </a:t>
            </a:r>
            <a:r>
              <a:rPr lang="en-US" altLang="zh-CN" sz="2400" dirty="0"/>
              <a:t>all possible pairs of rows from two </a:t>
            </a:r>
            <a:r>
              <a:rPr lang="en-US" altLang="zh-CN" sz="2400" dirty="0" smtClean="0"/>
              <a:t>tables</a:t>
            </a:r>
            <a:endParaRPr lang="en-US" altLang="zh-CN" sz="2400" dirty="0" smtClean="0"/>
          </a:p>
          <a:p>
            <a:r>
              <a:rPr lang="en-US" altLang="zh-CN" sz="2400" dirty="0" smtClean="0"/>
              <a:t>—</a:t>
            </a:r>
            <a:r>
              <a:rPr lang="en-US" altLang="zh-CN" sz="2400" dirty="0"/>
              <a:t>also known as the Cartesian product.</a:t>
            </a:r>
            <a:endParaRPr lang="en-US" altLang="zh-CN" sz="2400" dirty="0"/>
          </a:p>
          <a:p>
            <a:endParaRPr lang="zh-CN" altLang="en-US" dirty="0"/>
          </a:p>
        </p:txBody>
      </p:sp>
      <p:pic>
        <p:nvPicPr>
          <p:cNvPr id="5" name="图片 4"/>
          <p:cNvPicPr>
            <a:picLocks noChangeAspect="1"/>
          </p:cNvPicPr>
          <p:nvPr/>
        </p:nvPicPr>
        <p:blipFill>
          <a:blip r:embed="rId1"/>
          <a:stretch>
            <a:fillRect/>
          </a:stretch>
        </p:blipFill>
        <p:spPr>
          <a:xfrm>
            <a:off x="842772" y="2261202"/>
            <a:ext cx="10512552" cy="4539195"/>
          </a:xfrm>
          <a:prstGeom prst="rect">
            <a:avLst/>
          </a:prstGeom>
        </p:spPr>
      </p:pic>
      <p:sp>
        <p:nvSpPr>
          <p:cNvPr id="4" name="文本框 3"/>
          <p:cNvSpPr txBox="1"/>
          <p:nvPr/>
        </p:nvSpPr>
        <p:spPr>
          <a:xfrm>
            <a:off x="4431030" y="2486660"/>
            <a:ext cx="6604000" cy="368300"/>
          </a:xfrm>
          <a:prstGeom prst="rect">
            <a:avLst/>
          </a:prstGeom>
          <a:solidFill>
            <a:srgbClr val="D4EFFC"/>
          </a:solidFill>
        </p:spPr>
        <p:txBody>
          <a:bodyPr wrap="square" rtlCol="0">
            <a:spAutoFit/>
          </a:bodyPr>
          <a:p>
            <a:r>
              <a:rPr lang="zh-CN" altLang="en-US"/>
              <a:t>SELECT * FROM `student table` S1  join `student table2`;</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8" y="267810"/>
            <a:ext cx="10058400" cy="996696"/>
          </a:xfrm>
        </p:spPr>
        <p:txBody>
          <a:bodyPr/>
          <a:lstStyle/>
          <a:p>
            <a:r>
              <a:rPr lang="en-US" altLang="zh-CN" dirty="0" smtClean="0"/>
              <a:t>JION</a:t>
            </a:r>
            <a:endParaRPr lang="zh-CN" altLang="en-US"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a:xfrm>
            <a:off x="1069848" y="1675986"/>
            <a:ext cx="10661904" cy="4050792"/>
          </a:xfrm>
        </p:spPr>
        <p:txBody>
          <a:bodyPr/>
          <a:lstStyle/>
          <a:p>
            <a:r>
              <a:rPr lang="en-US" altLang="zh-CN" sz="2400" dirty="0"/>
              <a:t>JOIN allows information to be combined from two or more tables</a:t>
            </a:r>
            <a:r>
              <a:rPr lang="en-US" altLang="zh-CN" sz="2400" dirty="0" smtClean="0"/>
              <a:t>.</a:t>
            </a:r>
            <a:endParaRPr lang="en-US" altLang="zh-CN" sz="2400" dirty="0" smtClean="0"/>
          </a:p>
          <a:p>
            <a:endParaRPr lang="en-US" altLang="zh-CN" sz="2400" dirty="0"/>
          </a:p>
          <a:p>
            <a:r>
              <a:rPr lang="en-US" altLang="zh-CN" sz="2400" dirty="0" smtClean="0"/>
              <a:t>Natural join</a:t>
            </a:r>
            <a:endParaRPr lang="en-US" altLang="zh-CN" sz="2400" dirty="0" smtClean="0"/>
          </a:p>
          <a:p>
            <a:r>
              <a:rPr lang="en-US" altLang="zh-CN" sz="2400" dirty="0"/>
              <a:t>Inner join</a:t>
            </a:r>
            <a:endParaRPr lang="en-US" altLang="zh-CN" sz="2400" dirty="0"/>
          </a:p>
          <a:p>
            <a:r>
              <a:rPr lang="en-US" altLang="zh-CN" sz="2400" dirty="0"/>
              <a:t>Outer join</a:t>
            </a:r>
            <a:endParaRPr lang="en-US" altLang="zh-CN" sz="2400" dirty="0"/>
          </a:p>
          <a:p>
            <a:r>
              <a:rPr lang="en-US" altLang="zh-CN" sz="2400" dirty="0" smtClean="0"/>
              <a:t>Equijoin</a:t>
            </a:r>
            <a:endParaRPr lang="en-US" altLang="zh-CN" sz="2400" dirty="0"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475488"/>
            <a:ext cx="10058400" cy="4050792"/>
          </a:xfrm>
        </p:spPr>
        <p:txBody>
          <a:bodyPr>
            <a:normAutofit/>
          </a:bodyPr>
          <a:lstStyle/>
          <a:p>
            <a:r>
              <a:rPr lang="en-US" altLang="zh-CN" sz="2800" b="1" dirty="0"/>
              <a:t>A natural join </a:t>
            </a:r>
            <a:r>
              <a:rPr lang="en-US" altLang="zh-CN" sz="2400" dirty="0"/>
              <a:t>links tables by selecting only the rows with common values in their common attribute(s).</a:t>
            </a:r>
            <a:endParaRPr lang="zh-CN" altLang="en-US" sz="2400" dirty="0"/>
          </a:p>
        </p:txBody>
      </p:sp>
      <p:pic>
        <p:nvPicPr>
          <p:cNvPr id="4" name="图片 3"/>
          <p:cNvPicPr>
            <a:picLocks noChangeAspect="1"/>
          </p:cNvPicPr>
          <p:nvPr/>
        </p:nvPicPr>
        <p:blipFill>
          <a:blip r:embed="rId1"/>
          <a:stretch>
            <a:fillRect/>
          </a:stretch>
        </p:blipFill>
        <p:spPr>
          <a:xfrm>
            <a:off x="4845177" y="4636008"/>
            <a:ext cx="7219950" cy="2057400"/>
          </a:xfrm>
          <a:prstGeom prst="rect">
            <a:avLst/>
          </a:prstGeom>
        </p:spPr>
      </p:pic>
      <p:pic>
        <p:nvPicPr>
          <p:cNvPr id="5" name="图片 4"/>
          <p:cNvPicPr>
            <a:picLocks noChangeAspect="1"/>
          </p:cNvPicPr>
          <p:nvPr/>
        </p:nvPicPr>
        <p:blipFill>
          <a:blip r:embed="rId2"/>
          <a:stretch>
            <a:fillRect/>
          </a:stretch>
        </p:blipFill>
        <p:spPr>
          <a:xfrm>
            <a:off x="338328" y="1442930"/>
            <a:ext cx="9468187" cy="3092494"/>
          </a:xfrm>
          <a:prstGeom prst="rect">
            <a:avLst/>
          </a:prstGeom>
        </p:spPr>
      </p:pic>
      <p:sp>
        <p:nvSpPr>
          <p:cNvPr id="7" name="环形箭头 6"/>
          <p:cNvSpPr/>
          <p:nvPr/>
        </p:nvSpPr>
        <p:spPr>
          <a:xfrm>
            <a:off x="9317736" y="3712464"/>
            <a:ext cx="1920240" cy="1645920"/>
          </a:xfrm>
          <a:prstGeom prst="circularArrow">
            <a:avLst>
              <a:gd name="adj1" fmla="val 7723"/>
              <a:gd name="adj2" fmla="val 1097963"/>
              <a:gd name="adj3" fmla="val 20413724"/>
              <a:gd name="adj4" fmla="val 13996770"/>
              <a:gd name="adj5" fmla="val 1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文本框 1"/>
          <p:cNvSpPr txBox="1"/>
          <p:nvPr/>
        </p:nvSpPr>
        <p:spPr>
          <a:xfrm>
            <a:off x="6207760" y="1774825"/>
            <a:ext cx="5180330" cy="645160"/>
          </a:xfrm>
          <a:prstGeom prst="rect">
            <a:avLst/>
          </a:prstGeom>
          <a:solidFill>
            <a:schemeClr val="bg2"/>
          </a:solidFill>
        </p:spPr>
        <p:txBody>
          <a:bodyPr wrap="square" rtlCol="0">
            <a:spAutoFit/>
          </a:bodyPr>
          <a:p>
            <a:r>
              <a:rPr lang="zh-CN" altLang="en-US"/>
              <a:t>SELECT * FROM school.`student table` natural join school.`enroll table`;</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stretch>
            <a:fillRect/>
          </a:stretch>
        </p:blipFill>
        <p:spPr>
          <a:xfrm>
            <a:off x="6376691" y="535319"/>
            <a:ext cx="5653300" cy="5755294"/>
          </a:xfrm>
          <a:prstGeom prst="rect">
            <a:avLst/>
          </a:prstGeom>
        </p:spPr>
      </p:pic>
      <p:pic>
        <p:nvPicPr>
          <p:cNvPr id="5" name="图片 4"/>
          <p:cNvPicPr>
            <a:picLocks noChangeAspect="1"/>
          </p:cNvPicPr>
          <p:nvPr/>
        </p:nvPicPr>
        <p:blipFill>
          <a:blip r:embed="rId2"/>
          <a:stretch>
            <a:fillRect/>
          </a:stretch>
        </p:blipFill>
        <p:spPr>
          <a:xfrm>
            <a:off x="65405" y="2315210"/>
            <a:ext cx="6189345" cy="2021840"/>
          </a:xfrm>
          <a:prstGeom prst="rect">
            <a:avLst/>
          </a:prstGeom>
        </p:spPr>
      </p:pic>
      <p:sp>
        <p:nvSpPr>
          <p:cNvPr id="6" name="圆角右箭头 5"/>
          <p:cNvSpPr/>
          <p:nvPr/>
        </p:nvSpPr>
        <p:spPr>
          <a:xfrm>
            <a:off x="5230368" y="1545336"/>
            <a:ext cx="1024128" cy="73152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圆角右箭头 6"/>
          <p:cNvSpPr/>
          <p:nvPr/>
        </p:nvSpPr>
        <p:spPr>
          <a:xfrm flipV="1">
            <a:off x="5230368" y="4453127"/>
            <a:ext cx="1024128" cy="8229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Join</a:t>
            </a:r>
            <a:endParaRPr lang="en-US" dirty="0"/>
          </a:p>
        </p:txBody>
      </p:sp>
      <p:sp>
        <p:nvSpPr>
          <p:cNvPr id="5" name="Content Placeholder 4"/>
          <p:cNvSpPr>
            <a:spLocks noGrp="1"/>
          </p:cNvSpPr>
          <p:nvPr>
            <p:ph idx="10"/>
          </p:nvPr>
        </p:nvSpPr>
        <p:spPr>
          <a:xfrm>
            <a:off x="121827" y="932336"/>
            <a:ext cx="7364061" cy="5034022"/>
          </a:xfrm>
        </p:spPr>
        <p:txBody>
          <a:bodyPr/>
          <a:lstStyle/>
          <a:p>
            <a:r>
              <a:rPr lang="en-US" sz="2000" b="1" dirty="0"/>
              <a:t>Left Outer Join:</a:t>
            </a:r>
            <a:br>
              <a:rPr lang="en-US" sz="2000" dirty="0"/>
            </a:br>
            <a:r>
              <a:rPr lang="en-US" sz="2000" dirty="0"/>
              <a:t>Left Outer Join returns all the rows from the table on the left and columns of the table on the right is null padded. Left Outer Join retrieves all the rows from both the tables that satisfy the join condition along with the unmatched rows of the left table</a:t>
            </a:r>
            <a:r>
              <a:rPr lang="en-US" sz="2000" dirty="0" smtClean="0"/>
              <a:t>.</a:t>
            </a:r>
            <a:endParaRPr lang="en-US" sz="2000" dirty="0" smtClean="0"/>
          </a:p>
          <a:p>
            <a:endParaRPr lang="en-US" dirty="0" smtClean="0"/>
          </a:p>
          <a:p>
            <a:endParaRPr lang="en-US" dirty="0"/>
          </a:p>
          <a:p>
            <a:endParaRPr lang="en-US" dirty="0" smtClean="0"/>
          </a:p>
          <a:p>
            <a:r>
              <a:rPr lang="en-US" b="1" dirty="0"/>
              <a:t>Right Outer Join:</a:t>
            </a:r>
            <a:br>
              <a:rPr lang="en-US" dirty="0"/>
            </a:br>
            <a:r>
              <a:rPr lang="en-US" dirty="0"/>
              <a:t>Right Outer Join returns all the rows from the table on the right and columns of the table on the left is null padded. Right Outer Join retrieves all the rows from both the tables that satisfy the join condition along with the unmatched rows of the right table.</a:t>
            </a:r>
            <a:endParaRPr lang="en-US" dirty="0"/>
          </a:p>
        </p:txBody>
      </p:sp>
      <p:sp>
        <p:nvSpPr>
          <p:cNvPr id="2" name="Slide Number Placeholder 1"/>
          <p:cNvSpPr>
            <a:spLocks noGrp="1"/>
          </p:cNvSpPr>
          <p:nvPr>
            <p:ph type="sldNum" sz="quarter" idx="4294967295"/>
          </p:nvPr>
        </p:nvSpPr>
        <p:spPr>
          <a:xfrm>
            <a:off x="9448800" y="6356350"/>
            <a:ext cx="2743200" cy="365125"/>
          </a:xfrm>
          <a:prstGeom prst="rect">
            <a:avLst/>
          </a:prstGeom>
        </p:spPr>
        <p:txBody>
          <a:bodyPr/>
          <a:lstStyle/>
          <a:p>
            <a:fld id="{F3451B78-826D-4FE9-99FE-428C8E62A634}" type="slidenum">
              <a:rPr lang="en-US" smtClean="0">
                <a:solidFill>
                  <a:prstClr val="black"/>
                </a:solidFill>
              </a:rPr>
            </a:fld>
            <a:endParaRPr lang="en-US">
              <a:solidFill>
                <a:prstClr val="black"/>
              </a:solidFill>
            </a:endParaRPr>
          </a:p>
        </p:txBody>
      </p:sp>
      <p:pic>
        <p:nvPicPr>
          <p:cNvPr id="1026" name="Picture 2" descr="https://media.geeksforgeeks.org/wp-content/uploads/20200410125311/log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7715" y="1179288"/>
            <a:ext cx="300037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geeksforgeeks.org/wp-content/uploads/20200410125329/roj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7715" y="3674046"/>
            <a:ext cx="3000375" cy="1924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0"/>
          <p:cNvSpPr txBox="1"/>
          <p:nvPr/>
        </p:nvSpPr>
        <p:spPr>
          <a:xfrm>
            <a:off x="64971" y="406522"/>
            <a:ext cx="8149389" cy="369322"/>
          </a:xfrm>
          <a:prstGeom prst="rect">
            <a:avLst/>
          </a:prstGeom>
          <a:noFill/>
        </p:spPr>
        <p:txBody>
          <a:bodyPr wrap="square" lIns="60948" tIns="30475" rIns="60948" bIns="30475" rtlCol="0">
            <a:spAutoFit/>
          </a:bodyPr>
          <a:lstStyle/>
          <a:p>
            <a:r>
              <a:rPr lang="en-US" sz="2000" b="1" dirty="0" smtClean="0">
                <a:solidFill>
                  <a:prstClr val="white"/>
                </a:solidFill>
                <a:latin typeface="Lato Regular"/>
                <a:cs typeface="Lato Regular"/>
              </a:rPr>
              <a:t>7.8.3 O</a:t>
            </a:r>
            <a:r>
              <a:rPr lang="en-US" altLang="zh-CN" sz="2000" b="1" dirty="0" smtClean="0">
                <a:solidFill>
                  <a:prstClr val="white"/>
                </a:solidFill>
                <a:latin typeface="Lato Regular"/>
                <a:cs typeface="Lato Regular"/>
              </a:rPr>
              <a:t>uter joins </a:t>
            </a:r>
            <a:r>
              <a:rPr lang="zh-CN" altLang="en-US" sz="2000" b="1" dirty="0" smtClean="0">
                <a:solidFill>
                  <a:prstClr val="white"/>
                </a:solidFill>
                <a:latin typeface="Lato Regular"/>
                <a:cs typeface="Lato Regular"/>
              </a:rPr>
              <a:t>外连接</a:t>
            </a:r>
            <a:endParaRPr lang="id-ID" b="1" dirty="0">
              <a:solidFill>
                <a:prstClr val="white"/>
              </a:solidFill>
              <a:latin typeface="Lato Regular"/>
              <a:cs typeface="Lato Regular"/>
            </a:endParaRPr>
          </a:p>
        </p:txBody>
      </p:sp>
      <p:sp>
        <p:nvSpPr>
          <p:cNvPr id="29" name="文本框 28"/>
          <p:cNvSpPr txBox="1"/>
          <p:nvPr/>
        </p:nvSpPr>
        <p:spPr>
          <a:xfrm>
            <a:off x="455496" y="1334124"/>
            <a:ext cx="11253574" cy="523220"/>
          </a:xfrm>
          <a:prstGeom prst="rect">
            <a:avLst/>
          </a:prstGeom>
          <a:noFill/>
        </p:spPr>
        <p:txBody>
          <a:bodyPr wrap="square" rtlCol="0">
            <a:spAutoFit/>
          </a:bodyPr>
          <a:lstStyle/>
          <a:p>
            <a:pPr marL="342900" indent="-342900">
              <a:buFont typeface="Arial" panose="020B0604020202020204" pitchFamily="34" charset="0"/>
              <a:buChar char="•"/>
            </a:pPr>
            <a:r>
              <a:rPr lang="en-US" altLang="zh-CN" sz="2800" dirty="0">
                <a:solidFill>
                  <a:prstClr val="black"/>
                </a:solidFill>
              </a:rPr>
              <a:t>There are two types of outer joins: left and right.</a:t>
            </a:r>
            <a:endParaRPr lang="zh-CN" altLang="en-US" sz="2800" dirty="0">
              <a:solidFill>
                <a:prstClr val="black"/>
              </a:solidFill>
            </a:endParaRPr>
          </a:p>
        </p:txBody>
      </p:sp>
      <p:pic>
        <p:nvPicPr>
          <p:cNvPr id="2" name="图片 1"/>
          <p:cNvPicPr>
            <a:picLocks noChangeAspect="1"/>
          </p:cNvPicPr>
          <p:nvPr/>
        </p:nvPicPr>
        <p:blipFill>
          <a:blip r:embed="rId1"/>
          <a:stretch>
            <a:fillRect/>
          </a:stretch>
        </p:blipFill>
        <p:spPr>
          <a:xfrm>
            <a:off x="909447" y="2117788"/>
            <a:ext cx="8324850" cy="1323975"/>
          </a:xfrm>
          <a:prstGeom prst="rect">
            <a:avLst/>
          </a:prstGeom>
        </p:spPr>
      </p:pic>
      <p:pic>
        <p:nvPicPr>
          <p:cNvPr id="3" name="图片 2"/>
          <p:cNvPicPr>
            <a:picLocks noChangeAspect="1"/>
          </p:cNvPicPr>
          <p:nvPr/>
        </p:nvPicPr>
        <p:blipFill>
          <a:blip r:embed="rId2"/>
          <a:stretch>
            <a:fillRect/>
          </a:stretch>
        </p:blipFill>
        <p:spPr>
          <a:xfrm>
            <a:off x="909447" y="4294060"/>
            <a:ext cx="8801100" cy="1323975"/>
          </a:xfrm>
          <a:prstGeom prst="rect">
            <a:avLst/>
          </a:prstGeom>
        </p:spPr>
      </p:pic>
    </p:spTree>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8" y="267810"/>
            <a:ext cx="10058400" cy="996696"/>
          </a:xfrm>
        </p:spPr>
        <p:txBody>
          <a:bodyPr/>
          <a:lstStyle/>
          <a:p>
            <a:r>
              <a:rPr lang="en-US" altLang="zh-CN" dirty="0"/>
              <a:t>DIVIDE</a:t>
            </a:r>
            <a:endParaRPr lang="zh-CN" altLang="en-US"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a:xfrm>
            <a:off x="1069848" y="1410810"/>
            <a:ext cx="10661904" cy="4050792"/>
          </a:xfrm>
        </p:spPr>
        <p:txBody>
          <a:bodyPr/>
          <a:lstStyle/>
          <a:p>
            <a:r>
              <a:rPr lang="en-US" altLang="zh-CN" sz="2400" dirty="0"/>
              <a:t>Divisor: one single-column table</a:t>
            </a:r>
            <a:endParaRPr lang="en-US" altLang="zh-CN" sz="2400" dirty="0"/>
          </a:p>
          <a:p>
            <a:r>
              <a:rPr lang="en-US" altLang="zh-CN" sz="2400" dirty="0"/>
              <a:t>Dividend: one 2-column table</a:t>
            </a:r>
            <a:endParaRPr lang="en-US" altLang="zh-CN" sz="2400" dirty="0"/>
          </a:p>
          <a:p>
            <a:r>
              <a:rPr lang="en-US" altLang="zh-CN" sz="2400" dirty="0"/>
              <a:t>Both tables have a common column </a:t>
            </a:r>
            <a:endParaRPr lang="en-US" altLang="zh-CN" sz="2400" dirty="0"/>
          </a:p>
        </p:txBody>
      </p:sp>
      <p:pic>
        <p:nvPicPr>
          <p:cNvPr id="5" name="图片 4"/>
          <p:cNvPicPr>
            <a:picLocks noChangeAspect="1"/>
          </p:cNvPicPr>
          <p:nvPr/>
        </p:nvPicPr>
        <p:blipFill>
          <a:blip r:embed="rId1"/>
          <a:stretch>
            <a:fillRect/>
          </a:stretch>
        </p:blipFill>
        <p:spPr>
          <a:xfrm>
            <a:off x="974979" y="2852377"/>
            <a:ext cx="10248138" cy="3871701"/>
          </a:xfrm>
          <a:prstGeom prst="rect">
            <a:avLst/>
          </a:prstGeom>
        </p:spPr>
      </p:pic>
      <p:sp>
        <p:nvSpPr>
          <p:cNvPr id="4" name="文本框 3"/>
          <p:cNvSpPr txBox="1"/>
          <p:nvPr/>
        </p:nvSpPr>
        <p:spPr>
          <a:xfrm>
            <a:off x="6421755" y="1049655"/>
            <a:ext cx="4801235" cy="1198880"/>
          </a:xfrm>
          <a:prstGeom prst="rect">
            <a:avLst/>
          </a:prstGeom>
          <a:solidFill>
            <a:schemeClr val="accent5">
              <a:lumMod val="20000"/>
              <a:lumOff val="80000"/>
            </a:schemeClr>
          </a:solidFill>
        </p:spPr>
        <p:txBody>
          <a:bodyPr wrap="square" rtlCol="0">
            <a:spAutoFit/>
          </a:bodyPr>
          <a:p>
            <a:r>
              <a:rPr lang="zh-CN" altLang="en-US"/>
              <a:t>use school;</a:t>
            </a:r>
            <a:endParaRPr lang="zh-CN" altLang="en-US"/>
          </a:p>
          <a:p>
            <a:r>
              <a:rPr lang="zh-CN" altLang="en-US"/>
              <a:t>SELECT * FROM `student table`</a:t>
            </a:r>
            <a:endParaRPr lang="zh-CN" altLang="en-US"/>
          </a:p>
          <a:p>
            <a:r>
              <a:rPr lang="zh-CN" altLang="en-US"/>
              <a:t>where `student table`.Sid in (select Sid from `enroll table` where CourseID = 102);</a:t>
            </a:r>
            <a:endParaRPr lang="zh-CN" alt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Content</a:t>
            </a:r>
            <a:endParaRPr lang="zh-CN" altLang="en-US" dirty="0"/>
          </a:p>
        </p:txBody>
      </p:sp>
      <p:sp>
        <p:nvSpPr>
          <p:cNvPr id="3" name="内容占位符 2"/>
          <p:cNvSpPr>
            <a:spLocks noGrp="1"/>
          </p:cNvSpPr>
          <p:nvPr>
            <p:ph idx="1"/>
          </p:nvPr>
        </p:nvSpPr>
        <p:spPr/>
        <p:txBody>
          <a:bodyPr>
            <a:normAutofit lnSpcReduction="10000"/>
          </a:bodyPr>
          <a:lstStyle/>
          <a:p>
            <a:r>
              <a:rPr lang="en-US" altLang="zh-CN" sz="3200" b="1" dirty="0" smtClean="0">
                <a:solidFill>
                  <a:srgbClr val="FF0000"/>
                </a:solidFill>
              </a:rPr>
              <a:t>Table</a:t>
            </a:r>
            <a:endParaRPr lang="en-US" altLang="zh-CN" sz="3200" b="1" dirty="0" smtClean="0">
              <a:solidFill>
                <a:srgbClr val="FF0000"/>
              </a:solidFill>
            </a:endParaRPr>
          </a:p>
          <a:p>
            <a:r>
              <a:rPr lang="en-US" altLang="zh-CN" sz="3200" b="1" dirty="0" smtClean="0">
                <a:solidFill>
                  <a:srgbClr val="FF0000"/>
                </a:solidFill>
              </a:rPr>
              <a:t>Keys</a:t>
            </a:r>
            <a:endParaRPr lang="en-US" altLang="zh-CN" sz="3200" b="1" dirty="0" smtClean="0">
              <a:solidFill>
                <a:srgbClr val="FF0000"/>
              </a:solidFill>
            </a:endParaRPr>
          </a:p>
          <a:p>
            <a:r>
              <a:rPr lang="en-US" altLang="zh-CN" sz="3200" b="1" dirty="0" smtClean="0">
                <a:solidFill>
                  <a:srgbClr val="FF0000"/>
                </a:solidFill>
              </a:rPr>
              <a:t>Integrity rules</a:t>
            </a:r>
            <a:endParaRPr lang="en-US" altLang="zh-CN" sz="3200" b="1" dirty="0" smtClean="0">
              <a:solidFill>
                <a:srgbClr val="FF0000"/>
              </a:solidFill>
            </a:endParaRPr>
          </a:p>
          <a:p>
            <a:r>
              <a:rPr lang="en-US" altLang="zh-CN" sz="3200" b="1" dirty="0" smtClean="0">
                <a:solidFill>
                  <a:srgbClr val="FF0000"/>
                </a:solidFill>
              </a:rPr>
              <a:t>Relational set operators</a:t>
            </a:r>
            <a:endParaRPr lang="en-US" altLang="zh-CN" sz="3200" b="1" dirty="0" smtClean="0">
              <a:solidFill>
                <a:srgbClr val="FF0000"/>
              </a:solidFill>
            </a:endParaRPr>
          </a:p>
          <a:p>
            <a:r>
              <a:rPr lang="en-US" altLang="zh-CN" sz="3200" b="1" dirty="0" smtClean="0"/>
              <a:t>The data dictionary</a:t>
            </a:r>
            <a:endParaRPr lang="en-US" altLang="zh-CN" sz="3200" b="1" dirty="0" smtClean="0"/>
          </a:p>
          <a:p>
            <a:r>
              <a:rPr lang="en-US" altLang="zh-CN" sz="3200" b="1" dirty="0" smtClean="0">
                <a:solidFill>
                  <a:srgbClr val="FF0000"/>
                </a:solidFill>
              </a:rPr>
              <a:t>Relationships within the relational database</a:t>
            </a:r>
            <a:endParaRPr lang="en-US" altLang="zh-CN" sz="3200" b="1" dirty="0" smtClean="0">
              <a:solidFill>
                <a:srgbClr val="FF0000"/>
              </a:solidFill>
            </a:endParaRPr>
          </a:p>
          <a:p>
            <a:r>
              <a:rPr lang="en-US" altLang="zh-CN" sz="3200" b="1" dirty="0" smtClean="0"/>
              <a:t>Index</a:t>
            </a:r>
            <a:endParaRPr lang="en-US" altLang="zh-CN" sz="3200" b="1" dirty="0" smtClean="0"/>
          </a:p>
          <a:p>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33272" y="91440"/>
            <a:ext cx="10058400" cy="1005840"/>
          </a:xfrm>
        </p:spPr>
        <p:txBody>
          <a:bodyPr/>
          <a:lstStyle/>
          <a:p>
            <a:r>
              <a:rPr lang="en-US" altLang="zh-CN" sz="6000" cap="none" dirty="0" smtClean="0"/>
              <a:t>Integrity Rules </a:t>
            </a:r>
            <a:endParaRPr lang="zh-CN" altLang="en-US" sz="4800" dirty="0">
              <a:latin typeface="LiSu" panose="02010509060101010101" pitchFamily="49" charset="-122"/>
              <a:ea typeface="LiSu" panose="02010509060101010101" pitchFamily="49" charset="-122"/>
            </a:endParaRPr>
          </a:p>
        </p:txBody>
      </p:sp>
      <p:pic>
        <p:nvPicPr>
          <p:cNvPr id="4" name="图片 3"/>
          <p:cNvPicPr>
            <a:picLocks noChangeAspect="1"/>
          </p:cNvPicPr>
          <p:nvPr/>
        </p:nvPicPr>
        <p:blipFill>
          <a:blip r:embed="rId1"/>
          <a:stretch>
            <a:fillRect/>
          </a:stretch>
        </p:blipFill>
        <p:spPr>
          <a:xfrm>
            <a:off x="775716" y="1097280"/>
            <a:ext cx="10573512" cy="55368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6000" cap="none" dirty="0"/>
              <a:t>Entity Integrity </a:t>
            </a:r>
            <a:endParaRPr lang="zh-CN" altLang="en-US" sz="4800" cap="none"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p:txBody>
          <a:bodyPr>
            <a:normAutofit/>
          </a:bodyPr>
          <a:lstStyle/>
          <a:p>
            <a:r>
              <a:rPr lang="en-US" altLang="zh-CN" sz="2400" b="1" dirty="0">
                <a:latin typeface="LiSu" panose="02010509060101010101" pitchFamily="49" charset="-122"/>
                <a:ea typeface="LiSu" panose="02010509060101010101" pitchFamily="49" charset="-122"/>
              </a:rPr>
              <a:t>Requirement </a:t>
            </a:r>
            <a:endParaRPr lang="zh-CN" altLang="en-US" sz="2400" b="1" dirty="0">
              <a:latin typeface="LiSu" panose="02010509060101010101" pitchFamily="49" charset="-122"/>
              <a:ea typeface="LiSu" panose="02010509060101010101" pitchFamily="49" charset="-122"/>
            </a:endParaRPr>
          </a:p>
          <a:p>
            <a:pPr lvl="1" algn="l"/>
            <a:r>
              <a:rPr lang="zh-CN" altLang="en-US" sz="2160" dirty="0" smtClean="0">
                <a:latin typeface="LiSu" panose="02010509060101010101" pitchFamily="49" charset="-122"/>
                <a:ea typeface="LiSu" panose="02010509060101010101" pitchFamily="49" charset="-122"/>
              </a:rPr>
              <a:t>All primary key entries must be unique, and no part of the primary key can be a null value.</a:t>
            </a:r>
            <a:endParaRPr lang="zh-CN" altLang="en-US" sz="2160" dirty="0" smtClean="0">
              <a:latin typeface="LiSu" panose="02010509060101010101" pitchFamily="49" charset="-122"/>
              <a:ea typeface="LiSu" panose="02010509060101010101" pitchFamily="49" charset="-122"/>
            </a:endParaRPr>
          </a:p>
          <a:p>
            <a:r>
              <a:rPr lang="en-US" altLang="zh-CN" sz="2400" b="1" dirty="0">
                <a:latin typeface="LiSu" panose="02010509060101010101" pitchFamily="49" charset="-122"/>
                <a:ea typeface="LiSu" panose="02010509060101010101" pitchFamily="49" charset="-122"/>
              </a:rPr>
              <a:t>Purpose </a:t>
            </a:r>
            <a:endParaRPr lang="zh-CN" altLang="en-US" sz="2400" b="1" dirty="0">
              <a:latin typeface="LiSu" panose="02010509060101010101" pitchFamily="49" charset="-122"/>
              <a:ea typeface="LiSu" panose="02010509060101010101" pitchFamily="49" charset="-122"/>
            </a:endParaRPr>
          </a:p>
          <a:p>
            <a:pPr lvl="1"/>
            <a:r>
              <a:rPr lang="zh-CN" altLang="en-US" sz="2160" dirty="0" smtClean="0">
                <a:latin typeface="LiSu" panose="02010509060101010101" pitchFamily="49" charset="-122"/>
                <a:ea typeface="LiSu" panose="02010509060101010101" pitchFamily="49" charset="-122"/>
              </a:rPr>
              <a:t>Each row (each record) must have a unique identifier, allowing foreign key values to correctly correspond to primary key values.</a:t>
            </a:r>
            <a:endParaRPr lang="zh-CN" altLang="en-US" sz="2160" dirty="0" smtClean="0">
              <a:latin typeface="LiSu" panose="02010509060101010101" pitchFamily="49" charset="-122"/>
              <a:ea typeface="LiSu" panose="02010509060101010101" pitchFamily="49" charset="-122"/>
            </a:endParaRPr>
          </a:p>
          <a:p>
            <a:r>
              <a:rPr lang="en-US" altLang="zh-CN" sz="2400" b="1" dirty="0">
                <a:latin typeface="LiSu" panose="02010509060101010101" pitchFamily="49" charset="-122"/>
                <a:ea typeface="LiSu" panose="02010509060101010101" pitchFamily="49" charset="-122"/>
              </a:rPr>
              <a:t>Example </a:t>
            </a:r>
            <a:endParaRPr lang="en-US" altLang="zh-CN" sz="2400" b="1" dirty="0" smtClean="0">
              <a:latin typeface="LiSu" panose="02010509060101010101" pitchFamily="49" charset="-122"/>
              <a:ea typeface="LiSu" panose="02010509060101010101" pitchFamily="49" charset="-122"/>
            </a:endParaRPr>
          </a:p>
          <a:p>
            <a:pPr lvl="1"/>
            <a:r>
              <a:rPr lang="zh-CN" altLang="en-US" sz="2160" dirty="0" smtClean="0">
                <a:latin typeface="LiSu" panose="02010509060101010101" pitchFamily="49" charset="-122"/>
                <a:ea typeface="LiSu" panose="02010509060101010101" pitchFamily="49" charset="-122"/>
              </a:rPr>
              <a:t>All invoice numbers are non-repeating and cannot be null, allowing each invoice to be uniquely identified by its invoice number.</a:t>
            </a:r>
            <a:endParaRPr lang="zh-CN" altLang="en-US" sz="2160" dirty="0" smtClean="0">
              <a:latin typeface="LiSu" panose="02010509060101010101" pitchFamily="49" charset="-122"/>
              <a:ea typeface="LiSu" panose="020105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6000" cap="none" dirty="0"/>
              <a:t>Reference Integrity</a:t>
            </a:r>
            <a:endParaRPr lang="zh-CN" altLang="en-US" sz="4000" cap="none"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p:txBody>
          <a:bodyPr>
            <a:normAutofit fontScale="90000"/>
          </a:bodyPr>
          <a:lstStyle/>
          <a:p>
            <a:r>
              <a:rPr lang="en-US" altLang="zh-CN" sz="2400" b="1" dirty="0">
                <a:latin typeface="LiSu" panose="02010509060101010101" pitchFamily="49" charset="-122"/>
                <a:ea typeface="LiSu" panose="02010509060101010101" pitchFamily="49" charset="-122"/>
              </a:rPr>
              <a:t>Requirement </a:t>
            </a:r>
            <a:endParaRPr lang="zh-CN" altLang="en-US" sz="2400" b="1" dirty="0">
              <a:latin typeface="LiSu" panose="02010509060101010101" pitchFamily="49" charset="-122"/>
              <a:ea typeface="LiSu" panose="02010509060101010101" pitchFamily="49" charset="-122"/>
            </a:endParaRPr>
          </a:p>
          <a:p>
            <a:pPr lvl="1"/>
            <a:r>
              <a:rPr lang="zh-CN" altLang="en-US" sz="2160" b="1" dirty="0">
                <a:latin typeface="LiSu" panose="02010509060101010101" pitchFamily="49" charset="-122"/>
                <a:ea typeface="LiSu" panose="02010509060101010101" pitchFamily="49" charset="-122"/>
              </a:rPr>
              <a:t>A foreign key, as long as it is not part of the table's primary key, can be null or correspond to a value of a primary key in a related table. (Every non-null foreign key value must reference an existing primary key value</a:t>
            </a:r>
            <a:r>
              <a:rPr lang="en-US" altLang="zh-CN" sz="2160" b="1" dirty="0">
                <a:latin typeface="LiSu" panose="02010509060101010101" pitchFamily="49" charset="-122"/>
                <a:ea typeface="LiSu" panose="02010509060101010101" pitchFamily="49" charset="-122"/>
              </a:rPr>
              <a:t>)</a:t>
            </a:r>
            <a:r>
              <a:rPr lang="zh-CN" altLang="en-US" sz="2160" b="1" dirty="0">
                <a:latin typeface="LiSu" panose="02010509060101010101" pitchFamily="49" charset="-122"/>
                <a:ea typeface="LiSu" panose="02010509060101010101" pitchFamily="49" charset="-122"/>
              </a:rPr>
              <a:t>.</a:t>
            </a:r>
            <a:r>
              <a:rPr lang="en-US" altLang="zh-CN" sz="2160" b="1" dirty="0">
                <a:latin typeface="LiSu" panose="02010509060101010101" pitchFamily="49" charset="-122"/>
                <a:ea typeface="LiSu" panose="02010509060101010101" pitchFamily="49" charset="-122"/>
              </a:rPr>
              <a:t> </a:t>
            </a:r>
            <a:endParaRPr lang="zh-CN" altLang="en-US" sz="2160" b="1" dirty="0">
              <a:latin typeface="LiSu" panose="02010509060101010101" pitchFamily="49" charset="-122"/>
              <a:ea typeface="LiSu" panose="02010509060101010101" pitchFamily="49" charset="-122"/>
            </a:endParaRPr>
          </a:p>
          <a:p>
            <a:r>
              <a:rPr lang="en-US" altLang="zh-CN" sz="2400" b="1" dirty="0">
                <a:latin typeface="LiSu" panose="02010509060101010101" pitchFamily="49" charset="-122"/>
                <a:ea typeface="LiSu" panose="02010509060101010101" pitchFamily="49" charset="-122"/>
              </a:rPr>
              <a:t>Purpose</a:t>
            </a:r>
            <a:endParaRPr lang="zh-CN" altLang="en-US" sz="2400" b="1" dirty="0">
              <a:latin typeface="LiSu" panose="02010509060101010101" pitchFamily="49" charset="-122"/>
              <a:ea typeface="LiSu" panose="02010509060101010101" pitchFamily="49" charset="-122"/>
            </a:endParaRPr>
          </a:p>
          <a:p>
            <a:pPr lvl="1"/>
            <a:r>
              <a:rPr lang="zh-CN" altLang="en-US" sz="2160" dirty="0">
                <a:latin typeface="LiSu" panose="02010509060101010101" pitchFamily="49" charset="-122"/>
                <a:ea typeface="LiSu" panose="02010509060101010101" pitchFamily="49" charset="-122"/>
              </a:rPr>
              <a:t>An attribute may not have a corresponding value, but it cannot have an invalid value. Using referential integrity, if a foreign key in one table corresponds to a primary key value in another table, then that primary key value cannot be deleted.</a:t>
            </a:r>
            <a:endParaRPr lang="zh-CN" altLang="en-US" sz="2160" dirty="0">
              <a:latin typeface="LiSu" panose="02010509060101010101" pitchFamily="49" charset="-122"/>
              <a:ea typeface="LiSu" panose="02010509060101010101" pitchFamily="49" charset="-122"/>
            </a:endParaRPr>
          </a:p>
          <a:p>
            <a:r>
              <a:rPr lang="en-US" altLang="zh-CN" sz="2400" b="1" dirty="0">
                <a:latin typeface="LiSu" panose="02010509060101010101" pitchFamily="49" charset="-122"/>
                <a:ea typeface="LiSu" panose="02010509060101010101" pitchFamily="49" charset="-122"/>
              </a:rPr>
              <a:t>Example</a:t>
            </a:r>
            <a:endParaRPr lang="en-US" altLang="zh-CN" sz="2400" b="1" dirty="0" smtClean="0">
              <a:latin typeface="LiSu" panose="02010509060101010101" pitchFamily="49" charset="-122"/>
              <a:ea typeface="LiSu" panose="02010509060101010101" pitchFamily="49" charset="-122"/>
            </a:endParaRPr>
          </a:p>
          <a:p>
            <a:pPr lvl="1"/>
            <a:r>
              <a:rPr lang="zh-CN" altLang="en-US" sz="2160" dirty="0" smtClean="0">
                <a:latin typeface="LiSu" panose="02010509060101010101" pitchFamily="49" charset="-122"/>
                <a:ea typeface="LiSu" panose="02010509060101010101" pitchFamily="49" charset="-122"/>
              </a:rPr>
              <a:t>A customer may not have a designated salesperson (number), but they cannot have an invalid salesperson (number).</a:t>
            </a:r>
            <a:endParaRPr lang="zh-CN" altLang="en-US" sz="2160" dirty="0" smtClean="0">
              <a:latin typeface="LiSu" panose="02010509060101010101" pitchFamily="49" charset="-122"/>
              <a:ea typeface="LiSu" panose="020105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50976" y="173736"/>
            <a:ext cx="10058400" cy="1014984"/>
          </a:xfrm>
        </p:spPr>
        <p:txBody>
          <a:bodyPr>
            <a:normAutofit/>
          </a:bodyPr>
          <a:lstStyle/>
          <a:p>
            <a:r>
              <a:rPr lang="en-US" altLang="zh-CN" sz="6000" cap="none" dirty="0"/>
              <a:t>An illustration of integrity rules</a:t>
            </a:r>
            <a:endParaRPr lang="zh-CN" altLang="en-US" sz="6000" cap="none" dirty="0"/>
          </a:p>
        </p:txBody>
      </p:sp>
      <p:pic>
        <p:nvPicPr>
          <p:cNvPr id="4" name="图片 3"/>
          <p:cNvPicPr>
            <a:picLocks noChangeAspect="1"/>
          </p:cNvPicPr>
          <p:nvPr/>
        </p:nvPicPr>
        <p:blipFill>
          <a:blip r:embed="rId1"/>
          <a:stretch>
            <a:fillRect/>
          </a:stretch>
        </p:blipFill>
        <p:spPr>
          <a:xfrm>
            <a:off x="384048" y="1188720"/>
            <a:ext cx="11506200" cy="5535786"/>
          </a:xfrm>
          <a:prstGeom prst="rect">
            <a:avLst/>
          </a:prstGeom>
        </p:spPr>
      </p:pic>
      <p:sp>
        <p:nvSpPr>
          <p:cNvPr id="5" name="矩形 4"/>
          <p:cNvSpPr/>
          <p:nvPr/>
        </p:nvSpPr>
        <p:spPr>
          <a:xfrm>
            <a:off x="11356848" y="3099816"/>
            <a:ext cx="329184" cy="13716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6000" cap="none" dirty="0" smtClean="0"/>
              <a:t>Relational Set Operators</a:t>
            </a:r>
            <a:endParaRPr lang="zh-CN" altLang="en-US" sz="6000" cap="none" dirty="0"/>
          </a:p>
        </p:txBody>
      </p:sp>
      <p:sp>
        <p:nvSpPr>
          <p:cNvPr id="3" name="内容占位符 2"/>
          <p:cNvSpPr>
            <a:spLocks noGrp="1"/>
          </p:cNvSpPr>
          <p:nvPr>
            <p:ph idx="1"/>
          </p:nvPr>
        </p:nvSpPr>
        <p:spPr>
          <a:xfrm>
            <a:off x="1069848" y="2121408"/>
            <a:ext cx="10058400" cy="4416552"/>
          </a:xfrm>
        </p:spPr>
        <p:txBody>
          <a:bodyPr>
            <a:normAutofit fontScale="92500" lnSpcReduction="10000"/>
          </a:bodyPr>
          <a:lstStyle/>
          <a:p>
            <a:r>
              <a:rPr lang="en-US" altLang="zh-CN" sz="2600" dirty="0" smtClean="0"/>
              <a:t>Data manipulation capabilities</a:t>
            </a:r>
            <a:endParaRPr lang="en-US" altLang="zh-CN" sz="2600" dirty="0" smtClean="0"/>
          </a:p>
          <a:p>
            <a:r>
              <a:rPr lang="en-US" altLang="zh-CN" sz="2600" dirty="0" smtClean="0"/>
              <a:t>Relational algebra </a:t>
            </a:r>
            <a:endParaRPr lang="en-US" altLang="zh-CN" sz="2600" dirty="0" smtClean="0"/>
          </a:p>
          <a:p>
            <a:r>
              <a:rPr lang="en-US" altLang="zh-CN" sz="2600" dirty="0" smtClean="0"/>
              <a:t>SELECT </a:t>
            </a:r>
            <a:endParaRPr lang="en-US" altLang="zh-CN" sz="2600" dirty="0" smtClean="0"/>
          </a:p>
          <a:p>
            <a:r>
              <a:rPr lang="en-US" altLang="zh-CN" sz="2600" dirty="0" smtClean="0"/>
              <a:t>PROJECT </a:t>
            </a:r>
            <a:endParaRPr lang="en-US" altLang="zh-CN" sz="2600" dirty="0" smtClean="0"/>
          </a:p>
          <a:p>
            <a:r>
              <a:rPr lang="en-US" altLang="zh-CN" sz="2600" dirty="0" smtClean="0"/>
              <a:t>UNION </a:t>
            </a:r>
            <a:endParaRPr lang="en-US" altLang="zh-CN" sz="2600" dirty="0"/>
          </a:p>
          <a:p>
            <a:r>
              <a:rPr lang="en-US" altLang="zh-CN" sz="2600" dirty="0"/>
              <a:t>INTERSECT </a:t>
            </a:r>
            <a:endParaRPr lang="en-US" altLang="zh-CN" sz="2600" dirty="0"/>
          </a:p>
          <a:p>
            <a:r>
              <a:rPr lang="en-US" altLang="zh-CN" sz="2600" dirty="0"/>
              <a:t>DIFFERENCE </a:t>
            </a:r>
            <a:endParaRPr lang="en-US" altLang="zh-CN" sz="2600" dirty="0"/>
          </a:p>
          <a:p>
            <a:r>
              <a:rPr lang="en-US" altLang="zh-CN" sz="2600" dirty="0"/>
              <a:t>PRODUCT </a:t>
            </a:r>
            <a:endParaRPr lang="en-US" altLang="zh-CN" sz="2600" dirty="0" smtClean="0"/>
          </a:p>
          <a:p>
            <a:r>
              <a:rPr lang="en-US" altLang="zh-CN" sz="2600" dirty="0" smtClean="0"/>
              <a:t>JION </a:t>
            </a:r>
            <a:endParaRPr lang="en-US" altLang="zh-CN" sz="2600" dirty="0" smtClean="0"/>
          </a:p>
          <a:p>
            <a:r>
              <a:rPr lang="en-US" altLang="zh-CN" sz="2600" dirty="0" smtClean="0"/>
              <a:t>DIVIDE </a:t>
            </a:r>
            <a:endParaRPr lang="en-US" altLang="zh-CN" sz="2600" dirty="0" smtClean="0"/>
          </a:p>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8" y="267810"/>
            <a:ext cx="10058400" cy="996696"/>
          </a:xfrm>
        </p:spPr>
        <p:txBody>
          <a:bodyPr/>
          <a:lstStyle/>
          <a:p>
            <a:r>
              <a:rPr lang="en-US" altLang="zh-CN" dirty="0" smtClean="0"/>
              <a:t>SELeCET</a:t>
            </a:r>
            <a:endParaRPr lang="zh-CN" altLang="en-US" sz="4800"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a:xfrm>
            <a:off x="1069848" y="1264506"/>
            <a:ext cx="10661904" cy="4050792"/>
          </a:xfrm>
        </p:spPr>
        <p:txBody>
          <a:bodyPr/>
          <a:lstStyle/>
          <a:p>
            <a:r>
              <a:rPr lang="en-US" altLang="zh-CN" sz="2400" dirty="0"/>
              <a:t>Yields values for all rows found in a table the satisfy a given condition.</a:t>
            </a:r>
            <a:endParaRPr lang="en-US" altLang="zh-CN" sz="2400" dirty="0"/>
          </a:p>
          <a:p>
            <a:endParaRPr lang="zh-CN" altLang="en-US" dirty="0"/>
          </a:p>
        </p:txBody>
      </p:sp>
      <p:pic>
        <p:nvPicPr>
          <p:cNvPr id="4" name="图片 3"/>
          <p:cNvPicPr>
            <a:picLocks noChangeAspect="1"/>
          </p:cNvPicPr>
          <p:nvPr/>
        </p:nvPicPr>
        <p:blipFill>
          <a:blip r:embed="rId1"/>
          <a:stretch>
            <a:fillRect/>
          </a:stretch>
        </p:blipFill>
        <p:spPr>
          <a:xfrm>
            <a:off x="972185" y="2033905"/>
            <a:ext cx="10253345" cy="4658995"/>
          </a:xfrm>
          <a:prstGeom prst="rect">
            <a:avLst/>
          </a:prstGeom>
        </p:spPr>
      </p:pic>
      <p:sp>
        <p:nvSpPr>
          <p:cNvPr id="5" name="文本框 4"/>
          <p:cNvSpPr txBox="1"/>
          <p:nvPr/>
        </p:nvSpPr>
        <p:spPr>
          <a:xfrm>
            <a:off x="4635500" y="2701925"/>
            <a:ext cx="4760595" cy="368300"/>
          </a:xfrm>
          <a:prstGeom prst="rect">
            <a:avLst/>
          </a:prstGeom>
          <a:solidFill>
            <a:schemeClr val="accent4">
              <a:lumMod val="20000"/>
              <a:lumOff val="80000"/>
            </a:schemeClr>
          </a:solidFill>
        </p:spPr>
        <p:txBody>
          <a:bodyPr wrap="square" rtlCol="0">
            <a:spAutoFit/>
          </a:bodyPr>
          <a:p>
            <a:r>
              <a:rPr lang="zh-CN" altLang="en-US"/>
              <a:t>SELECT * FROM school.`student table`;</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69848" y="267810"/>
            <a:ext cx="10058400" cy="996696"/>
          </a:xfrm>
        </p:spPr>
        <p:txBody>
          <a:bodyPr/>
          <a:lstStyle/>
          <a:p>
            <a:r>
              <a:rPr lang="en-US" altLang="zh-CN" dirty="0" smtClean="0"/>
              <a:t>PROJECT </a:t>
            </a:r>
            <a:endParaRPr lang="zh-CN" altLang="en-US" sz="4800" dirty="0">
              <a:latin typeface="LiSu" panose="02010509060101010101" pitchFamily="49" charset="-122"/>
              <a:ea typeface="LiSu" panose="02010509060101010101" pitchFamily="49" charset="-122"/>
            </a:endParaRPr>
          </a:p>
        </p:txBody>
      </p:sp>
      <p:sp>
        <p:nvSpPr>
          <p:cNvPr id="3" name="内容占位符 2"/>
          <p:cNvSpPr>
            <a:spLocks noGrp="1"/>
          </p:cNvSpPr>
          <p:nvPr>
            <p:ph idx="1"/>
          </p:nvPr>
        </p:nvSpPr>
        <p:spPr>
          <a:xfrm>
            <a:off x="1069848" y="1264506"/>
            <a:ext cx="10661904" cy="5300886"/>
          </a:xfrm>
        </p:spPr>
        <p:txBody>
          <a:bodyPr/>
          <a:lstStyle/>
          <a:p>
            <a:r>
              <a:rPr lang="en-US" altLang="zh-CN" sz="2400" dirty="0"/>
              <a:t>PROJECT yields all values for selected attributes. </a:t>
            </a:r>
            <a:endParaRPr lang="en-US" altLang="zh-CN" sz="2400" dirty="0"/>
          </a:p>
          <a:p>
            <a:r>
              <a:rPr lang="en-US" altLang="zh-CN" sz="2400" dirty="0" smtClean="0"/>
              <a:t>PROJECT </a:t>
            </a:r>
            <a:r>
              <a:rPr lang="en-US" altLang="zh-CN" sz="2400" dirty="0"/>
              <a:t>yields a vertical subset of a table.</a:t>
            </a:r>
            <a:endParaRPr lang="zh-CN" altLang="en-US" dirty="0"/>
          </a:p>
        </p:txBody>
      </p:sp>
      <p:pic>
        <p:nvPicPr>
          <p:cNvPr id="5" name="图片 4"/>
          <p:cNvPicPr>
            <a:picLocks noChangeAspect="1"/>
          </p:cNvPicPr>
          <p:nvPr/>
        </p:nvPicPr>
        <p:blipFill>
          <a:blip r:embed="rId1"/>
          <a:stretch>
            <a:fillRect/>
          </a:stretch>
        </p:blipFill>
        <p:spPr>
          <a:xfrm>
            <a:off x="1554480" y="2142330"/>
            <a:ext cx="9101132" cy="4596798"/>
          </a:xfrm>
          <a:prstGeom prst="rect">
            <a:avLst/>
          </a:prstGeom>
        </p:spPr>
      </p:pic>
      <p:sp>
        <p:nvSpPr>
          <p:cNvPr id="4" name="文本框 3"/>
          <p:cNvSpPr txBox="1"/>
          <p:nvPr/>
        </p:nvSpPr>
        <p:spPr>
          <a:xfrm>
            <a:off x="4664710" y="2828290"/>
            <a:ext cx="5248275" cy="368300"/>
          </a:xfrm>
          <a:prstGeom prst="rect">
            <a:avLst/>
          </a:prstGeom>
          <a:solidFill>
            <a:schemeClr val="accent4">
              <a:lumMod val="20000"/>
              <a:lumOff val="80000"/>
            </a:schemeClr>
          </a:solidFill>
        </p:spPr>
        <p:txBody>
          <a:bodyPr wrap="square" rtlCol="0">
            <a:spAutoFit/>
          </a:bodyPr>
          <a:p>
            <a:r>
              <a:rPr lang="zh-CN" altLang="en-US"/>
              <a:t>SELECT `Name` FROM school.`student table`;</a:t>
            </a:r>
            <a:endParaRPr lang="zh-CN" altLang="en-US"/>
          </a:p>
        </p:txBody>
      </p:sp>
    </p:spTree>
  </p:cSld>
  <p:clrMapOvr>
    <a:masterClrMapping/>
  </p:clrMapOvr>
</p:sld>
</file>

<file path=ppt/tags/tag1.xml><?xml version="1.0" encoding="utf-8"?>
<p:tagLst xmlns:p="http://schemas.openxmlformats.org/presentationml/2006/main">
  <p:tag name="KSO_WPP_MARK_KEY" val="820d6c1a-fa94-47da-b074-1eed73f4c271"/>
  <p:tag name="COMMONDATA" val="eyJoZGlkIjoiYjE0YWFkYjJiYmI1YmJhMjEzZDg3MDUyMzJmNjNkNzcifQ=="/>
</p:tagLst>
</file>

<file path=ppt/theme/_rels/theme1.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木头类型">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TM03090434[[fn=木头类型]]</Template>
  <TotalTime>0</TotalTime>
  <Words>3812</Words>
  <Application>WPS Presentation</Application>
  <PresentationFormat>Widescreen</PresentationFormat>
  <Paragraphs>140</Paragraphs>
  <Slides>19</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SimSun</vt:lpstr>
      <vt:lpstr>Wingdings</vt:lpstr>
      <vt:lpstr>LiSu</vt:lpstr>
      <vt:lpstr>Lato Regular</vt:lpstr>
      <vt:lpstr>Segoe Print</vt:lpstr>
      <vt:lpstr>DengXian</vt:lpstr>
      <vt:lpstr>Rockwell Condensed</vt:lpstr>
      <vt:lpstr>Microsoft YaHei</vt:lpstr>
      <vt:lpstr>Arial Unicode MS</vt:lpstr>
      <vt:lpstr>FZYaoTi</vt:lpstr>
      <vt:lpstr>Rockwell</vt:lpstr>
      <vt:lpstr>Calibri</vt:lpstr>
      <vt:lpstr>바탕</vt:lpstr>
      <vt:lpstr>木头类型</vt:lpstr>
      <vt:lpstr>The Relational Database Model</vt:lpstr>
      <vt:lpstr>Content</vt:lpstr>
      <vt:lpstr>Integrity Rules </vt:lpstr>
      <vt:lpstr>Entity Integrity </vt:lpstr>
      <vt:lpstr>Reference Integrity</vt:lpstr>
      <vt:lpstr>An illustration of integrity rules</vt:lpstr>
      <vt:lpstr>Relational Set Operators</vt:lpstr>
      <vt:lpstr>SELeCET</vt:lpstr>
      <vt:lpstr>PROJECT </vt:lpstr>
      <vt:lpstr>UNION </vt:lpstr>
      <vt:lpstr>INTERSECT </vt:lpstr>
      <vt:lpstr>DIFFERENCE </vt:lpstr>
      <vt:lpstr>PRODUCT </vt:lpstr>
      <vt:lpstr>JION</vt:lpstr>
      <vt:lpstr>PowerPoint 演示文稿</vt:lpstr>
      <vt:lpstr>PowerPoint 演示文稿</vt:lpstr>
      <vt:lpstr>Join</vt:lpstr>
      <vt:lpstr>PowerPoint 演示文稿</vt:lpstr>
      <vt:lpstr>DIVIDE</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Relational Database Model</dc:title>
  <dc:creator>Microsoft</dc:creator>
  <cp:lastModifiedBy>SFY</cp:lastModifiedBy>
  <cp:revision>33</cp:revision>
  <dcterms:created xsi:type="dcterms:W3CDTF">2024-03-02T09:33:00Z</dcterms:created>
  <dcterms:modified xsi:type="dcterms:W3CDTF">2024-03-20T01:42:43Z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881EBD33949D4BF4844FB9373E68CDC9</vt:lpwstr>
  </property>
  <property fmtid="{D5CDD505-2E9C-101B-9397-08002B2CF9AE}" pid="3" name="KSOProductBuildVer">
    <vt:lpwstr>1033-12.2.0.13489</vt:lpwstr>
  </property>
</Properties>
</file>